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71B"/>
    <a:srgbClr val="0093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1" autoAdjust="0"/>
    <p:restoredTop sz="94660"/>
  </p:normalViewPr>
  <p:slideViewPr>
    <p:cSldViewPr snapToGrid="0">
      <p:cViewPr varScale="1">
        <p:scale>
          <a:sx n="111" d="100"/>
          <a:sy n="111" d="100"/>
        </p:scale>
        <p:origin x="45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552B7D1-97DC-4818-9AB6-1CA303F8274A}"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4D8CD8-6CA0-4090-98DC-C43C5C7A1652}" type="slidenum">
              <a:rPr lang="en-GB" smtClean="0"/>
              <a:t>‹#›</a:t>
            </a:fld>
            <a:endParaRPr lang="en-GB"/>
          </a:p>
        </p:txBody>
      </p:sp>
    </p:spTree>
    <p:extLst>
      <p:ext uri="{BB962C8B-B14F-4D97-AF65-F5344CB8AC3E}">
        <p14:creationId xmlns:p14="http://schemas.microsoft.com/office/powerpoint/2010/main" val="4245643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552B7D1-97DC-4818-9AB6-1CA303F8274A}"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4D8CD8-6CA0-4090-98DC-C43C5C7A1652}" type="slidenum">
              <a:rPr lang="en-GB" smtClean="0"/>
              <a:t>‹#›</a:t>
            </a:fld>
            <a:endParaRPr lang="en-GB"/>
          </a:p>
        </p:txBody>
      </p:sp>
    </p:spTree>
    <p:extLst>
      <p:ext uri="{BB962C8B-B14F-4D97-AF65-F5344CB8AC3E}">
        <p14:creationId xmlns:p14="http://schemas.microsoft.com/office/powerpoint/2010/main" val="2271595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552B7D1-97DC-4818-9AB6-1CA303F8274A}"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4D8CD8-6CA0-4090-98DC-C43C5C7A1652}" type="slidenum">
              <a:rPr lang="en-GB" smtClean="0"/>
              <a:t>‹#›</a:t>
            </a:fld>
            <a:endParaRPr lang="en-GB"/>
          </a:p>
        </p:txBody>
      </p:sp>
    </p:spTree>
    <p:extLst>
      <p:ext uri="{BB962C8B-B14F-4D97-AF65-F5344CB8AC3E}">
        <p14:creationId xmlns:p14="http://schemas.microsoft.com/office/powerpoint/2010/main" val="2355103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552B7D1-97DC-4818-9AB6-1CA303F8274A}"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4D8CD8-6CA0-4090-98DC-C43C5C7A1652}" type="slidenum">
              <a:rPr lang="en-GB" smtClean="0"/>
              <a:t>‹#›</a:t>
            </a:fld>
            <a:endParaRPr lang="en-GB"/>
          </a:p>
        </p:txBody>
      </p:sp>
    </p:spTree>
    <p:extLst>
      <p:ext uri="{BB962C8B-B14F-4D97-AF65-F5344CB8AC3E}">
        <p14:creationId xmlns:p14="http://schemas.microsoft.com/office/powerpoint/2010/main" val="2917600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552B7D1-97DC-4818-9AB6-1CA303F8274A}"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4D8CD8-6CA0-4090-98DC-C43C5C7A1652}" type="slidenum">
              <a:rPr lang="en-GB" smtClean="0"/>
              <a:t>‹#›</a:t>
            </a:fld>
            <a:endParaRPr lang="en-GB"/>
          </a:p>
        </p:txBody>
      </p:sp>
    </p:spTree>
    <p:extLst>
      <p:ext uri="{BB962C8B-B14F-4D97-AF65-F5344CB8AC3E}">
        <p14:creationId xmlns:p14="http://schemas.microsoft.com/office/powerpoint/2010/main" val="454005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552B7D1-97DC-4818-9AB6-1CA303F8274A}" type="datetimeFigureOut">
              <a:rPr lang="en-GB" smtClean="0"/>
              <a:t>28/01/2021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4D8CD8-6CA0-4090-98DC-C43C5C7A1652}" type="slidenum">
              <a:rPr lang="en-GB" smtClean="0"/>
              <a:t>‹#›</a:t>
            </a:fld>
            <a:endParaRPr lang="en-GB"/>
          </a:p>
        </p:txBody>
      </p:sp>
    </p:spTree>
    <p:extLst>
      <p:ext uri="{BB962C8B-B14F-4D97-AF65-F5344CB8AC3E}">
        <p14:creationId xmlns:p14="http://schemas.microsoft.com/office/powerpoint/2010/main" val="546938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552B7D1-97DC-4818-9AB6-1CA303F8274A}" type="datetimeFigureOut">
              <a:rPr lang="en-GB" smtClean="0"/>
              <a:t>28/01/2021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D4D8CD8-6CA0-4090-98DC-C43C5C7A1652}" type="slidenum">
              <a:rPr lang="en-GB" smtClean="0"/>
              <a:t>‹#›</a:t>
            </a:fld>
            <a:endParaRPr lang="en-GB"/>
          </a:p>
        </p:txBody>
      </p:sp>
    </p:spTree>
    <p:extLst>
      <p:ext uri="{BB962C8B-B14F-4D97-AF65-F5344CB8AC3E}">
        <p14:creationId xmlns:p14="http://schemas.microsoft.com/office/powerpoint/2010/main" val="754486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552B7D1-97DC-4818-9AB6-1CA303F8274A}" type="datetimeFigureOut">
              <a:rPr lang="en-GB" smtClean="0"/>
              <a:t>28/01/2021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D4D8CD8-6CA0-4090-98DC-C43C5C7A1652}" type="slidenum">
              <a:rPr lang="en-GB" smtClean="0"/>
              <a:t>‹#›</a:t>
            </a:fld>
            <a:endParaRPr lang="en-GB"/>
          </a:p>
        </p:txBody>
      </p:sp>
    </p:spTree>
    <p:extLst>
      <p:ext uri="{BB962C8B-B14F-4D97-AF65-F5344CB8AC3E}">
        <p14:creationId xmlns:p14="http://schemas.microsoft.com/office/powerpoint/2010/main" val="2401371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2B7D1-97DC-4818-9AB6-1CA303F8274A}" type="datetimeFigureOut">
              <a:rPr lang="en-GB" smtClean="0"/>
              <a:t>28/01/2021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D4D8CD8-6CA0-4090-98DC-C43C5C7A1652}" type="slidenum">
              <a:rPr lang="en-GB" smtClean="0"/>
              <a:t>‹#›</a:t>
            </a:fld>
            <a:endParaRPr lang="en-GB"/>
          </a:p>
        </p:txBody>
      </p:sp>
    </p:spTree>
    <p:extLst>
      <p:ext uri="{BB962C8B-B14F-4D97-AF65-F5344CB8AC3E}">
        <p14:creationId xmlns:p14="http://schemas.microsoft.com/office/powerpoint/2010/main" val="1312722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552B7D1-97DC-4818-9AB6-1CA303F8274A}" type="datetimeFigureOut">
              <a:rPr lang="en-GB" smtClean="0"/>
              <a:t>28/01/2021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4D8CD8-6CA0-4090-98DC-C43C5C7A1652}" type="slidenum">
              <a:rPr lang="en-GB" smtClean="0"/>
              <a:t>‹#›</a:t>
            </a:fld>
            <a:endParaRPr lang="en-GB"/>
          </a:p>
        </p:txBody>
      </p:sp>
    </p:spTree>
    <p:extLst>
      <p:ext uri="{BB962C8B-B14F-4D97-AF65-F5344CB8AC3E}">
        <p14:creationId xmlns:p14="http://schemas.microsoft.com/office/powerpoint/2010/main" val="3705719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552B7D1-97DC-4818-9AB6-1CA303F8274A}" type="datetimeFigureOut">
              <a:rPr lang="en-GB" smtClean="0"/>
              <a:t>28/01/2021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4D8CD8-6CA0-4090-98DC-C43C5C7A1652}" type="slidenum">
              <a:rPr lang="en-GB" smtClean="0"/>
              <a:t>‹#›</a:t>
            </a:fld>
            <a:endParaRPr lang="en-GB"/>
          </a:p>
        </p:txBody>
      </p:sp>
    </p:spTree>
    <p:extLst>
      <p:ext uri="{BB962C8B-B14F-4D97-AF65-F5344CB8AC3E}">
        <p14:creationId xmlns:p14="http://schemas.microsoft.com/office/powerpoint/2010/main" val="1720065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52B7D1-97DC-4818-9AB6-1CA303F8274A}" type="datetimeFigureOut">
              <a:rPr lang="en-GB" smtClean="0"/>
              <a:t>28/01/2021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4D8CD8-6CA0-4090-98DC-C43C5C7A1652}" type="slidenum">
              <a:rPr lang="en-GB" smtClean="0"/>
              <a:t>‹#›</a:t>
            </a:fld>
            <a:endParaRPr lang="en-GB"/>
          </a:p>
        </p:txBody>
      </p:sp>
    </p:spTree>
    <p:extLst>
      <p:ext uri="{BB962C8B-B14F-4D97-AF65-F5344CB8AC3E}">
        <p14:creationId xmlns:p14="http://schemas.microsoft.com/office/powerpoint/2010/main" val="1435964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39D"/>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24683" t="15145" r="25764" b="20911"/>
          <a:stretch/>
        </p:blipFill>
        <p:spPr>
          <a:xfrm>
            <a:off x="1166648" y="0"/>
            <a:ext cx="9816662" cy="6872176"/>
          </a:xfrm>
          <a:prstGeom prst="rect">
            <a:avLst/>
          </a:prstGeom>
        </p:spPr>
      </p:pic>
      <p:pic>
        <p:nvPicPr>
          <p:cNvPr id="1026" name="Picture 2" descr="South London and Maudsley NHS Foundation Trust | Equally Well"/>
          <p:cNvPicPr>
            <a:picLocks noChangeAspect="1" noChangeArrowheads="1"/>
          </p:cNvPicPr>
          <p:nvPr/>
        </p:nvPicPr>
        <p:blipFill rotWithShape="1">
          <a:blip r:embed="rId3">
            <a:extLst>
              <a:ext uri="{28A0092B-C50C-407E-A947-70E740481C1C}">
                <a14:useLocalDpi xmlns:a14="http://schemas.microsoft.com/office/drawing/2010/main" val="0"/>
              </a:ext>
            </a:extLst>
          </a:blip>
          <a:srcRect l="46997" r="2679"/>
          <a:stretch/>
        </p:blipFill>
        <p:spPr bwMode="auto">
          <a:xfrm>
            <a:off x="8965323" y="465026"/>
            <a:ext cx="1713187" cy="1531938"/>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299542" y="2147965"/>
            <a:ext cx="2585545" cy="628050"/>
          </a:xfrm>
          <a:prstGeom prst="roundRect">
            <a:avLst/>
          </a:prstGeom>
          <a:solidFill>
            <a:schemeClr val="bg1"/>
          </a:solidFill>
          <a:ln w="57150">
            <a:solidFill>
              <a:srgbClr val="FEC7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357348" y="2254357"/>
            <a:ext cx="2469932" cy="369332"/>
          </a:xfrm>
          <a:prstGeom prst="rect">
            <a:avLst/>
          </a:prstGeom>
          <a:noFill/>
        </p:spPr>
        <p:txBody>
          <a:bodyPr wrap="square" rtlCol="0">
            <a:spAutoFit/>
          </a:bodyPr>
          <a:lstStyle/>
          <a:p>
            <a:pPr algn="ctr"/>
            <a:r>
              <a:rPr lang="en-GB" dirty="0"/>
              <a:t>Our Aim</a:t>
            </a:r>
          </a:p>
        </p:txBody>
      </p:sp>
      <p:sp>
        <p:nvSpPr>
          <p:cNvPr id="8" name="Rounded Rectangle 7"/>
          <p:cNvSpPr/>
          <p:nvPr/>
        </p:nvSpPr>
        <p:spPr>
          <a:xfrm>
            <a:off x="299543" y="3237186"/>
            <a:ext cx="2585545" cy="3331780"/>
          </a:xfrm>
          <a:prstGeom prst="roundRect">
            <a:avLst/>
          </a:prstGeom>
          <a:solidFill>
            <a:schemeClr val="bg1"/>
          </a:solidFill>
          <a:ln w="57150">
            <a:solidFill>
              <a:srgbClr val="FEC7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415155" y="3237186"/>
            <a:ext cx="2469932" cy="3785652"/>
          </a:xfrm>
          <a:prstGeom prst="rect">
            <a:avLst/>
          </a:prstGeom>
          <a:noFill/>
        </p:spPr>
        <p:txBody>
          <a:bodyPr wrap="square" rtlCol="0">
            <a:spAutoFit/>
          </a:bodyPr>
          <a:lstStyle/>
          <a:p>
            <a:r>
              <a:rPr lang="en-GB" sz="1600" dirty="0"/>
              <a:t>We provide </a:t>
            </a:r>
            <a:r>
              <a:rPr lang="en-GB" sz="1600" b="1" dirty="0"/>
              <a:t>early interventions </a:t>
            </a:r>
            <a:r>
              <a:rPr lang="en-GB" sz="1600" dirty="0"/>
              <a:t>to support children &amp; families who fall under the radar, as their difficulties would not meet the threshold for Children and Adolescence Mental Health Services (CAMHS).</a:t>
            </a:r>
          </a:p>
          <a:p>
            <a:r>
              <a:rPr lang="en-GB" sz="1600" dirty="0"/>
              <a:t>We help families and young people with mild to moderate anxiety and help parents to deal with challenging behaviour.</a:t>
            </a:r>
          </a:p>
          <a:p>
            <a:endParaRPr lang="en-GB" sz="1600" dirty="0"/>
          </a:p>
          <a:p>
            <a:endParaRPr lang="en-GB" sz="1600" dirty="0"/>
          </a:p>
        </p:txBody>
      </p:sp>
      <p:sp>
        <p:nvSpPr>
          <p:cNvPr id="11" name="Rounded Rectangle 10"/>
          <p:cNvSpPr/>
          <p:nvPr/>
        </p:nvSpPr>
        <p:spPr>
          <a:xfrm>
            <a:off x="9264870" y="2147965"/>
            <a:ext cx="2585545" cy="628050"/>
          </a:xfrm>
          <a:prstGeom prst="roundRect">
            <a:avLst/>
          </a:prstGeom>
          <a:solidFill>
            <a:schemeClr val="bg1"/>
          </a:solidFill>
          <a:ln w="57150">
            <a:solidFill>
              <a:srgbClr val="FEC7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9807180" y="2277324"/>
            <a:ext cx="1500924" cy="369332"/>
          </a:xfrm>
          <a:prstGeom prst="rect">
            <a:avLst/>
          </a:prstGeom>
        </p:spPr>
        <p:txBody>
          <a:bodyPr wrap="none">
            <a:spAutoFit/>
          </a:bodyPr>
          <a:lstStyle/>
          <a:p>
            <a:r>
              <a:rPr lang="en-GB" dirty="0"/>
              <a:t>How we Work</a:t>
            </a:r>
          </a:p>
        </p:txBody>
      </p:sp>
      <p:sp>
        <p:nvSpPr>
          <p:cNvPr id="13" name="Rounded Rectangle 12"/>
          <p:cNvSpPr/>
          <p:nvPr/>
        </p:nvSpPr>
        <p:spPr>
          <a:xfrm>
            <a:off x="4782206" y="4589051"/>
            <a:ext cx="2585545" cy="628050"/>
          </a:xfrm>
          <a:prstGeom prst="roundRect">
            <a:avLst/>
          </a:prstGeom>
          <a:solidFill>
            <a:schemeClr val="bg1"/>
          </a:solidFill>
          <a:ln w="57150">
            <a:solidFill>
              <a:srgbClr val="FEC7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4840013" y="4665888"/>
            <a:ext cx="2469932" cy="369332"/>
          </a:xfrm>
          <a:prstGeom prst="rect">
            <a:avLst/>
          </a:prstGeom>
          <a:noFill/>
        </p:spPr>
        <p:txBody>
          <a:bodyPr wrap="square" rtlCol="0">
            <a:spAutoFit/>
          </a:bodyPr>
          <a:lstStyle/>
          <a:p>
            <a:pPr algn="ctr"/>
            <a:r>
              <a:rPr lang="en-GB" dirty="0"/>
              <a:t>How to get a Referral</a:t>
            </a:r>
          </a:p>
        </p:txBody>
      </p:sp>
      <p:sp>
        <p:nvSpPr>
          <p:cNvPr id="15" name="Rounded Rectangle 14"/>
          <p:cNvSpPr/>
          <p:nvPr/>
        </p:nvSpPr>
        <p:spPr>
          <a:xfrm>
            <a:off x="9264870" y="3237186"/>
            <a:ext cx="2585545" cy="3331780"/>
          </a:xfrm>
          <a:prstGeom prst="roundRect">
            <a:avLst/>
          </a:prstGeom>
          <a:solidFill>
            <a:schemeClr val="bg1"/>
          </a:solidFill>
          <a:ln w="57150">
            <a:solidFill>
              <a:srgbClr val="FEC7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a:off x="9380483" y="3265505"/>
            <a:ext cx="2469932" cy="3539430"/>
          </a:xfrm>
          <a:prstGeom prst="rect">
            <a:avLst/>
          </a:prstGeom>
          <a:noFill/>
        </p:spPr>
        <p:txBody>
          <a:bodyPr wrap="square" rtlCol="0">
            <a:spAutoFit/>
          </a:bodyPr>
          <a:lstStyle/>
          <a:p>
            <a:r>
              <a:rPr lang="en-GB" sz="1600" dirty="0"/>
              <a:t>We work with parents and carers to skill you up to be able to manage and support with worries and challenging behaviour your children may have. We value you as the experts; you know your child best, and we want to help you by discussing behavioural management strategies and ways to manage common worries.</a:t>
            </a:r>
          </a:p>
          <a:p>
            <a:endParaRPr lang="en-GB" sz="1600" dirty="0"/>
          </a:p>
        </p:txBody>
      </p:sp>
      <p:sp>
        <p:nvSpPr>
          <p:cNvPr id="17" name="Rounded Rectangle 16"/>
          <p:cNvSpPr/>
          <p:nvPr/>
        </p:nvSpPr>
        <p:spPr>
          <a:xfrm>
            <a:off x="4795341" y="5428203"/>
            <a:ext cx="2585545" cy="1376732"/>
          </a:xfrm>
          <a:prstGeom prst="roundRect">
            <a:avLst/>
          </a:prstGeom>
          <a:solidFill>
            <a:schemeClr val="bg1"/>
          </a:solidFill>
          <a:ln w="57150">
            <a:solidFill>
              <a:srgbClr val="FEC7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4769071" y="5454849"/>
            <a:ext cx="2598680" cy="1384995"/>
          </a:xfrm>
          <a:prstGeom prst="rect">
            <a:avLst/>
          </a:prstGeom>
          <a:noFill/>
        </p:spPr>
        <p:txBody>
          <a:bodyPr wrap="square" rtlCol="0">
            <a:spAutoFit/>
          </a:bodyPr>
          <a:lstStyle/>
          <a:p>
            <a:pPr algn="ctr"/>
            <a:r>
              <a:rPr lang="en-GB" sz="1400" dirty="0"/>
              <a:t>If you’re interested in working with us, please </a:t>
            </a:r>
            <a:r>
              <a:rPr lang="en-GB" sz="1400" dirty="0" smtClean="0"/>
              <a:t>contact a member of the pastoral team at WJGS- </a:t>
            </a:r>
            <a:r>
              <a:rPr lang="en-GB" sz="1400" dirty="0"/>
              <a:t>Mrs </a:t>
            </a:r>
            <a:r>
              <a:rPr lang="en-GB" sz="1400" dirty="0" smtClean="0"/>
              <a:t>Scott </a:t>
            </a:r>
            <a:r>
              <a:rPr lang="en-GB" sz="1400" dirty="0"/>
              <a:t>Cree, </a:t>
            </a:r>
            <a:r>
              <a:rPr lang="en-GB" sz="1400" dirty="0" smtClean="0"/>
              <a:t>Ms Sholay or </a:t>
            </a:r>
            <a:r>
              <a:rPr lang="en-GB" sz="1400"/>
              <a:t>Mrs </a:t>
            </a:r>
            <a:r>
              <a:rPr lang="en-GB" sz="1400" smtClean="0"/>
              <a:t>Ryan-Ashton</a:t>
            </a:r>
            <a:r>
              <a:rPr lang="en-GB" sz="1400" dirty="0" smtClean="0"/>
              <a:t>.</a:t>
            </a:r>
          </a:p>
          <a:p>
            <a:pPr algn="ctr"/>
            <a:r>
              <a:rPr lang="en-GB" sz="1400" dirty="0" smtClean="0"/>
              <a:t>School tel: 0208 684 3532</a:t>
            </a:r>
            <a:endParaRPr lang="en-GB" sz="1400" dirty="0"/>
          </a:p>
        </p:txBody>
      </p:sp>
      <p:sp>
        <p:nvSpPr>
          <p:cNvPr id="3" name="Rectangle: Rounded Corners 2"/>
          <p:cNvSpPr/>
          <p:nvPr/>
        </p:nvSpPr>
        <p:spPr>
          <a:xfrm>
            <a:off x="6400799" y="161816"/>
            <a:ext cx="4497669" cy="424207"/>
          </a:xfrm>
          <a:prstGeom prst="roundRect">
            <a:avLst/>
          </a:prstGeom>
          <a:ln w="57150"/>
        </p:spPr>
        <p:style>
          <a:lnRef idx="2">
            <a:schemeClr val="accent4"/>
          </a:lnRef>
          <a:fillRef idx="1">
            <a:schemeClr val="lt1"/>
          </a:fillRef>
          <a:effectRef idx="0">
            <a:schemeClr val="accent4"/>
          </a:effectRef>
          <a:fontRef idx="minor">
            <a:schemeClr val="dk1"/>
          </a:fontRef>
        </p:style>
        <p:txBody>
          <a:bodyPr rtlCol="0" anchor="ctr"/>
          <a:lstStyle/>
          <a:p>
            <a:pPr algn="ctr"/>
            <a:r>
              <a:rPr lang="en-GB" dirty="0"/>
              <a:t>Emotional Wellbeing Helpline: </a:t>
            </a:r>
            <a:r>
              <a:rPr lang="en-GB" b="1" dirty="0"/>
              <a:t>07702 339000</a:t>
            </a:r>
            <a:endParaRPr lang="en-GB" dirty="0"/>
          </a:p>
        </p:txBody>
      </p:sp>
    </p:spTree>
    <p:extLst>
      <p:ext uri="{BB962C8B-B14F-4D97-AF65-F5344CB8AC3E}">
        <p14:creationId xmlns:p14="http://schemas.microsoft.com/office/powerpoint/2010/main" val="10771129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363</TotalTime>
  <Words>161</Words>
  <Application>Microsoft Office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South London and Maudsley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Cook, Isaac</dc:creator>
  <cp:lastModifiedBy>Tammy Scott-Cree</cp:lastModifiedBy>
  <cp:revision>12</cp:revision>
  <dcterms:created xsi:type="dcterms:W3CDTF">2020-10-27T10:44:49Z</dcterms:created>
  <dcterms:modified xsi:type="dcterms:W3CDTF">2021-01-28T11:34:03Z</dcterms:modified>
</cp:coreProperties>
</file>